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4"/>
  </p:notesMasterIdLst>
  <p:sldIdLst>
    <p:sldId id="256" r:id="rId2"/>
    <p:sldId id="282" r:id="rId3"/>
    <p:sldId id="283" r:id="rId4"/>
    <p:sldId id="276" r:id="rId5"/>
    <p:sldId id="312" r:id="rId6"/>
    <p:sldId id="357" r:id="rId7"/>
    <p:sldId id="315" r:id="rId8"/>
    <p:sldId id="314" r:id="rId9"/>
    <p:sldId id="317" r:id="rId10"/>
    <p:sldId id="318" r:id="rId11"/>
    <p:sldId id="359" r:id="rId12"/>
    <p:sldId id="316" r:id="rId13"/>
    <p:sldId id="358" r:id="rId14"/>
    <p:sldId id="361" r:id="rId15"/>
    <p:sldId id="360" r:id="rId16"/>
    <p:sldId id="362" r:id="rId17"/>
    <p:sldId id="364" r:id="rId18"/>
    <p:sldId id="363" r:id="rId19"/>
    <p:sldId id="319" r:id="rId20"/>
    <p:sldId id="365" r:id="rId21"/>
    <p:sldId id="349" r:id="rId22"/>
    <p:sldId id="320" r:id="rId23"/>
    <p:sldId id="366" r:id="rId24"/>
    <p:sldId id="367" r:id="rId25"/>
    <p:sldId id="368" r:id="rId26"/>
    <p:sldId id="369" r:id="rId27"/>
    <p:sldId id="370" r:id="rId28"/>
    <p:sldId id="321" r:id="rId29"/>
    <p:sldId id="371" r:id="rId30"/>
    <p:sldId id="345" r:id="rId31"/>
    <p:sldId id="307" r:id="rId32"/>
    <p:sldId id="30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2"/>
  </p:normalViewPr>
  <p:slideViewPr>
    <p:cSldViewPr snapToGrid="0">
      <p:cViewPr varScale="1">
        <p:scale>
          <a:sx n="109" d="100"/>
          <a:sy n="109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0433D-B956-C94D-B0BD-9F9B0EAFDF14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CBC78-4399-384A-A289-588304F76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4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CBC78-4399-384A-A289-588304F763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7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CBC78-4399-384A-A289-588304F763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1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CBC78-4399-384A-A289-588304F763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1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2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9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8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3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9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EE46448-2B33-D742-AFE1-96A386659B51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7296058-E5C3-B64B-BADC-7AB071A68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rinaheshmatii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k-nearest-neighbours/" TargetMode="External"/><Relationship Id="rId2" Type="http://schemas.openxmlformats.org/officeDocument/2006/relationships/hyperlink" Target="https://blog.faradars.org/introduction-k-neighbours-algorithm-cluster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rikbern.com/2015/10/01/nearest-neighbors-and-vector-models-part-2-how-to-search-in-high-dimensional-spaces.html" TargetMode="External"/><Relationship Id="rId4" Type="http://schemas.openxmlformats.org/officeDocument/2006/relationships/hyperlink" Target="https://www.linkedin.com/pulse/approximate-nearest-neighbors-ann-mina-ashraf-gamil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arinaheshmatii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E3BA-C272-D036-920D-124708FF3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ANN (Approximate Nearest Neighbor)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1B118-4501-334F-AAE2-6E7DE46D7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781315" cy="1645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Sarina </a:t>
            </a:r>
            <a:r>
              <a:rPr lang="en-US" dirty="0" err="1"/>
              <a:t>Heshmati</a:t>
            </a:r>
            <a:endParaRPr lang="en-US" dirty="0"/>
          </a:p>
          <a:p>
            <a:r>
              <a:rPr lang="en-US" dirty="0" err="1"/>
              <a:t>Yasamin</a:t>
            </a:r>
            <a:r>
              <a:rPr lang="en-US" dirty="0"/>
              <a:t> </a:t>
            </a:r>
            <a:r>
              <a:rPr lang="en-US" dirty="0" err="1"/>
              <a:t>Tafakor</a:t>
            </a:r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sarinaheshmatii@gmail.com</a:t>
            </a:r>
            <a:endParaRPr lang="en-US" dirty="0"/>
          </a:p>
          <a:p>
            <a:r>
              <a:rPr lang="en-US" u="sng" dirty="0" err="1"/>
              <a:t>yasamintafakor@gmail.com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4032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0B5E-1D79-5308-01B4-15AB090B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Annoy</a:t>
            </a:r>
          </a:p>
          <a:p>
            <a:pPr algn="ctr"/>
            <a:r>
              <a:rPr lang="en-US" sz="2000" dirty="0"/>
              <a:t>The explanation will be in 2D</a:t>
            </a:r>
          </a:p>
          <a:p>
            <a:pPr algn="ctr"/>
            <a:r>
              <a:rPr lang="en-US" sz="2000" dirty="0"/>
              <a:t>It will apply to much higher dimension</a:t>
            </a:r>
          </a:p>
          <a:p>
            <a:pPr algn="ctr"/>
            <a:r>
              <a:rPr lang="en-US" sz="2000" dirty="0"/>
              <a:t>Goal : to build a </a:t>
            </a:r>
            <a:r>
              <a:rPr lang="en-US" sz="2000" dirty="0">
                <a:solidFill>
                  <a:schemeClr val="accent3"/>
                </a:solidFill>
              </a:rPr>
              <a:t>data structure</a:t>
            </a:r>
            <a:r>
              <a:rPr lang="en-US" sz="2000" dirty="0"/>
              <a:t> that let us find the nearest points to any query points in </a:t>
            </a:r>
            <a:r>
              <a:rPr lang="en-US" sz="2000" dirty="0">
                <a:solidFill>
                  <a:schemeClr val="accent3"/>
                </a:solidFill>
              </a:rPr>
              <a:t>sublinear</a:t>
            </a:r>
            <a:r>
              <a:rPr lang="en-US" sz="2000" dirty="0"/>
              <a:t> time</a:t>
            </a:r>
          </a:p>
          <a:p>
            <a:pPr algn="ctr"/>
            <a:r>
              <a:rPr lang="en-US" sz="2000" dirty="0"/>
              <a:t>Its </a:t>
            </a:r>
            <a:r>
              <a:rPr lang="en-US" sz="2000" dirty="0" err="1"/>
              <a:t>gonna</a:t>
            </a:r>
            <a:r>
              <a:rPr lang="en-US" sz="2000" dirty="0"/>
              <a:t> be a </a:t>
            </a:r>
            <a:r>
              <a:rPr lang="en-US" sz="2000" dirty="0">
                <a:solidFill>
                  <a:schemeClr val="accent3"/>
                </a:solidFill>
              </a:rPr>
              <a:t>Tree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 binary tree that each node is a random split</a:t>
            </a:r>
          </a:p>
          <a:p>
            <a:pPr algn="ctr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E221A-F297-9AA8-1ED3-C3BD4A0A9999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05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0248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E221A-F297-9AA8-1ED3-C3BD4A0A9999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06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50F6F-5AC1-F197-712E-AE4FC567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27205"/>
            <a:ext cx="7751064" cy="60035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8C84F6-256F-E8CE-A0C1-041C38F8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50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/>
              <a:t>pick two points randomly and then </a:t>
            </a:r>
            <a:r>
              <a:rPr lang="en-US" sz="2000" dirty="0">
                <a:solidFill>
                  <a:schemeClr val="accent3"/>
                </a:solidFill>
              </a:rPr>
              <a:t>split by the hyperplane equidistant </a:t>
            </a:r>
            <a:r>
              <a:rPr lang="en-US" sz="2000" dirty="0"/>
              <a:t>from those two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07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E484A-4A52-440D-48AE-DA115EF3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15" y="3429000"/>
            <a:ext cx="4048369" cy="31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9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b="0" i="0" dirty="0">
                <a:solidFill>
                  <a:schemeClr val="tx1"/>
                </a:solidFill>
                <a:effectLst/>
              </a:rPr>
              <a:t>keep splitting each subspace recursively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07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D8129-8FA3-8C9E-F972-418DB5BF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94" y="3153508"/>
            <a:ext cx="4485211" cy="3467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74678-84CF-1060-F35B-A3391A29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81" y="3464731"/>
            <a:ext cx="4102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8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b="0" i="0" dirty="0">
                <a:solidFill>
                  <a:schemeClr val="tx1"/>
                </a:solidFill>
                <a:effectLst/>
              </a:rPr>
              <a:t>keep splitting each subspace recursively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This is our tree so far!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07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D8129-8FA3-8C9E-F972-418DB5BF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" y="3630635"/>
            <a:ext cx="3250791" cy="251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74678-84CF-1060-F35B-A3391A29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50" y="3464730"/>
            <a:ext cx="4102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72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 keep doing this until there's at most K items left in each node (K=10)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08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32FB1-A324-ED30-2820-1168C58E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12" y="3429000"/>
            <a:ext cx="4111775" cy="31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6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09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B8636D-ABFA-8707-D826-1F524334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98031"/>
            <a:ext cx="7772400" cy="32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9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10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B8636D-ABFA-8707-D826-1F524334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51" y="2309446"/>
            <a:ext cx="10388897" cy="4294778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62D52E9-AAB2-C2BB-25A4-E7C3523217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89886" y="2138703"/>
            <a:ext cx="1559169" cy="1244164"/>
          </a:xfrm>
          <a:prstGeom prst="curvedConnector3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7314181-2BE0-DF38-8BCD-C928967A3907}"/>
              </a:ext>
            </a:extLst>
          </p:cNvPr>
          <p:cNvCxnSpPr/>
          <p:nvPr/>
        </p:nvCxnSpPr>
        <p:spPr>
          <a:xfrm rot="10800000" flipV="1">
            <a:off x="1699846" y="5380892"/>
            <a:ext cx="996462" cy="691662"/>
          </a:xfrm>
          <a:prstGeom prst="curvedConnector3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907F42-376E-2B7A-276B-1D29C292B57B}"/>
              </a:ext>
            </a:extLst>
          </p:cNvPr>
          <p:cNvSpPr txBox="1"/>
          <p:nvPr/>
        </p:nvSpPr>
        <p:spPr>
          <a:xfrm>
            <a:off x="10253353" y="1027093"/>
            <a:ext cx="1676400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Hyperplane; </a:t>
            </a:r>
            <a:r>
              <a:rPr lang="en-US" sz="1400" b="0" i="0" dirty="0">
                <a:effectLst/>
              </a:rPr>
              <a:t>to figure out which side of the hyperplane to go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4C9F4-E47C-DA17-32A0-BE39E8A13F7F}"/>
              </a:ext>
            </a:extLst>
          </p:cNvPr>
          <p:cNvSpPr txBox="1"/>
          <p:nvPr/>
        </p:nvSpPr>
        <p:spPr>
          <a:xfrm>
            <a:off x="23446" y="5887888"/>
            <a:ext cx="16764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final spaces</a:t>
            </a:r>
          </a:p>
        </p:txBody>
      </p:sp>
    </p:spTree>
    <p:extLst>
      <p:ext uri="{BB962C8B-B14F-4D97-AF65-F5344CB8AC3E}">
        <p14:creationId xmlns:p14="http://schemas.microsoft.com/office/powerpoint/2010/main" val="4021560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A8EC05-713E-7565-9C88-EE1BCF43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resulting binary tree partitions the space</a:t>
            </a:r>
          </a:p>
          <a:p>
            <a:pPr algn="ctr"/>
            <a:r>
              <a:rPr lang="en-US" sz="2000" dirty="0">
                <a:solidFill>
                  <a:schemeClr val="accent3"/>
                </a:solidFill>
              </a:rPr>
              <a:t>points that are close to each other in the space are more likely to be close to each other in the tree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other words if two points are close to each other in the space, it's unlikely that any hyperplane will cut them apart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Searching for a point can be done in logarithmic time since that is the height of the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D5F9-7D40-6EF4-B11B-167021329F7D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11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78019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3FEEBA-1F79-8DC4-9832-E777FD7B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B4A6D-CA0E-66C6-BBE0-3198553B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62" y="2439457"/>
            <a:ext cx="5281246" cy="410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DACA7-3A27-527A-F45B-EF782F01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08" y="3336534"/>
            <a:ext cx="6601968" cy="273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3407E-AE4F-2EAE-4485-4F4093555970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12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8477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73D9-6C7B-4103-C380-D9170006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C394E-F762-0028-086A-64FB2F426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7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3FEEBA-1F79-8DC4-9832-E777FD7B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What if we want more than 7 neighbors?</a:t>
            </a:r>
          </a:p>
          <a:p>
            <a:pPr algn="ctr"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Some of the nearest neighbors are actually outside of this leaf polygon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B4A6D-CA0E-66C6-BBE0-3198553B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47" y="3874310"/>
            <a:ext cx="3305716" cy="2567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DACA7-3A27-527A-F45B-EF782F01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652" y="4072238"/>
            <a:ext cx="5238901" cy="2171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1F5C8-9799-140F-9673-EC7918866290}"/>
              </a:ext>
            </a:extLst>
          </p:cNvPr>
          <p:cNvSpPr txBox="1"/>
          <p:nvPr/>
        </p:nvSpPr>
        <p:spPr>
          <a:xfrm>
            <a:off x="10141527" y="142504"/>
            <a:ext cx="19000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600" dirty="0"/>
              <a:t>How does it work?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13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92384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F816-A6E7-4E19-DF27-6B04EF84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EC406-5B75-A911-0B09-C225645E0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0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7ADCEF-F7CD-E7D6-E17A-B2D7FA011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 go down on both sides of a split if we are “close enough”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We acknowledge a </a:t>
            </a:r>
            <a:r>
              <a:rPr lang="en-US" sz="2000" dirty="0">
                <a:solidFill>
                  <a:schemeClr val="accent3"/>
                </a:solidFill>
              </a:rPr>
              <a:t>threshold</a:t>
            </a:r>
            <a:r>
              <a:rPr lang="en-US" sz="2000" dirty="0">
                <a:solidFill>
                  <a:schemeClr val="tx1"/>
                </a:solidFill>
              </a:rPr>
              <a:t> of how far we are willing to go into the “wrong” side of the split</a:t>
            </a:r>
            <a:r>
              <a:rPr lang="en-US" sz="2000" dirty="0">
                <a:solidFill>
                  <a:schemeClr val="accent3"/>
                </a:solidFill>
              </a:rPr>
              <a:t>. If the threshold is 0, then we will always go on the “correct” side of the split.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So instead of just going down one path of the binary tree, we will go down a few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70882-3F41-870F-15B4-1A44F968C633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Improvements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14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592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7ADCEF-F7CD-E7D6-E17A-B2D7FA011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70882-3F41-870F-15B4-1A44F968C633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Improvements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15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98C8-334C-FC25-C733-CB8F0B8A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" y="2638042"/>
            <a:ext cx="4001670" cy="3101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CE4E07-4A17-A4D5-8562-71F24B86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30" y="3024979"/>
            <a:ext cx="5668108" cy="23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1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7ADCEF-F7CD-E7D6-E17A-B2D7FA011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 forest of trees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Search down all these trees at the same time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If we look at the union of the leaf nodes we get a pretty good neighborhood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70882-3F41-870F-15B4-1A44F968C633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Improvements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16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1196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II – the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7FA5E-B6DA-6550-29DA-27603A6B9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4474" y="2400321"/>
            <a:ext cx="5403051" cy="41830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70882-3F41-870F-15B4-1A44F968C633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Improvements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17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2826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II – union of the leaves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70882-3F41-870F-15B4-1A44F968C633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Improvements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18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7845F-F714-1BCF-380B-6413B3BF3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6C2E6-3060-6E06-B55B-EE292AAA2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15" y="2344550"/>
            <a:ext cx="5445369" cy="42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45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AB58-DDF0-9BD9-64C5-80AC711D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E1671-0554-130D-C2E0-8F25B915C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6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3FEEBA-1F79-8DC4-9832-E777FD7B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Now we have a small set of points that are almost the closest ones</a:t>
            </a:r>
          </a:p>
          <a:p>
            <a:pPr algn="ctr"/>
            <a:r>
              <a:rPr lang="en-US" dirty="0"/>
              <a:t>We </a:t>
            </a:r>
            <a:r>
              <a:rPr lang="en-US" dirty="0">
                <a:solidFill>
                  <a:schemeClr val="accent3"/>
                </a:solidFill>
              </a:rPr>
              <a:t>only</a:t>
            </a:r>
            <a:r>
              <a:rPr lang="en-US" dirty="0"/>
              <a:t> compute the distance of these points (</a:t>
            </a:r>
            <a:r>
              <a:rPr lang="en-US" dirty="0">
                <a:solidFill>
                  <a:schemeClr val="accent3"/>
                </a:solidFill>
              </a:rPr>
              <a:t>instead of the whole data set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And just like KNN we rank the distances and so 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F58D3-55E4-4E4F-C4C3-72B69D2B8155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Final step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19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06657-FFB6-3698-1319-D73BB6F5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31" y="3785375"/>
            <a:ext cx="3804138" cy="29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3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3FEEBA-1F79-8DC4-9832-E777FD7B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The trade off between time and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F58D3-55E4-4E4F-C4C3-72B69D2B8155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Final step</a:t>
            </a:r>
            <a:r>
              <a:rPr lang="en-US" sz="1600" dirty="0"/>
              <a:t> 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19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D986-B7AD-B9EC-22F0-FE4AEF32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38" y="3050901"/>
            <a:ext cx="4659923" cy="3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94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0B5E-1D79-5308-01B4-15AB090B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Nearest Neighbors Motivation</a:t>
            </a:r>
          </a:p>
          <a:p>
            <a:pPr algn="ctr"/>
            <a:r>
              <a:rPr lang="en-US" sz="2000" dirty="0"/>
              <a:t>What is KNN?</a:t>
            </a:r>
          </a:p>
          <a:p>
            <a:pPr algn="ctr"/>
            <a:r>
              <a:rPr lang="en-US" sz="2000" dirty="0"/>
              <a:t>What is ANN?</a:t>
            </a:r>
          </a:p>
          <a:p>
            <a:pPr algn="ctr"/>
            <a:r>
              <a:rPr lang="en-US" sz="2000" dirty="0"/>
              <a:t>KNN vs. ANN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BF95-0C16-D05F-8815-8C6E4C9C0206}"/>
              </a:ext>
            </a:extLst>
          </p:cNvPr>
          <p:cNvSpPr txBox="1"/>
          <p:nvPr/>
        </p:nvSpPr>
        <p:spPr>
          <a:xfrm>
            <a:off x="10141527" y="142504"/>
            <a:ext cx="19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400" dirty="0"/>
              <a:t>INTRODUCTION</a:t>
            </a:r>
            <a:endParaRPr lang="fa-IR" sz="1400" dirty="0"/>
          </a:p>
          <a:p>
            <a:pPr marL="0" algn="l" defTabSz="457200" eaLnBrk="1" latinLnBrk="0" hangingPunct="1"/>
            <a:r>
              <a:rPr lang="en-US" dirty="0"/>
              <a:t>01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0F83-8044-19C9-974A-3A8189ED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9E34A-9609-9227-8F41-4A78BF62D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0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AC5C-6857-137B-7F8B-16B2AAAF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3C83-ECA2-01DE-EB75-DED93614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41161"/>
            <a:ext cx="7729728" cy="310198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www.ibm.com</a:t>
            </a: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/topics/</a:t>
            </a:r>
            <a:r>
              <a:rPr lang="en-US" sz="1600" u="sng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knn</a:t>
            </a: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#:~:text=The%20k%2Dnearest%20neighbors%20(KNN,used%20in%20machine%20learning%20today.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https://blog.faradars.org/introduction-k-neighbours-algorithm-clustering/</a:t>
            </a:r>
            <a:endParaRPr lang="en-US" sz="1600" u="sng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https://www.geeksforgeeks.org/k-nearest-neighbours/</a:t>
            </a:r>
            <a:endParaRPr lang="en-US" sz="1600" u="sng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https://www.linkedin.com/pulse/approximate-nearest-neighbors-ann-mina-ashraf-gamil/</a:t>
            </a:r>
            <a:endParaRPr lang="en-US" sz="1600" u="sng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u="sng" dirty="0">
                <a:solidFill>
                  <a:schemeClr val="tx1"/>
                </a:solidFill>
                <a:effectLst/>
                <a:latin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https://erikbern.com/2015/10/01/nearest-neighbors-and-vector-models-part-2-how-to-search-in-high-dimensional-spaces.html</a:t>
            </a:r>
            <a:endParaRPr lang="en-US" sz="1600" u="sng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+mj-lt"/>
              <a:buAutoNum type="arabicPeriod"/>
            </a:pPr>
            <a:endParaRPr lang="en-US" sz="1000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9BE06-BB66-4AD8-4C84-FB8C5E18D7BA}"/>
              </a:ext>
            </a:extLst>
          </p:cNvPr>
          <p:cNvSpPr txBox="1"/>
          <p:nvPr/>
        </p:nvSpPr>
        <p:spPr>
          <a:xfrm>
            <a:off x="10141527" y="142504"/>
            <a:ext cx="19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400" dirty="0"/>
              <a:t>FINAL WORDS</a:t>
            </a:r>
          </a:p>
          <a:p>
            <a:pPr marL="0" algn="l" defTabSz="457200" eaLnBrk="1" latinLnBrk="0" hangingPunct="1"/>
            <a:r>
              <a:rPr lang="en-US" dirty="0"/>
              <a:t>20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5D8E5-78B9-3C51-7FB9-1ED0D8A55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9FA0-FB35-0265-3211-2A9B6653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attention.</a:t>
            </a:r>
            <a:br>
              <a:rPr lang="en-US" dirty="0"/>
            </a:br>
            <a:r>
              <a:rPr lang="en-US" dirty="0"/>
              <a:t>Contact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25E8-86A8-46AE-D0CB-DAFCF0D0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sarinaheshmatii@gmail.com</a:t>
            </a:r>
            <a:endParaRPr lang="en-US" sz="2400" u="sng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400" u="sng" dirty="0" err="1">
                <a:solidFill>
                  <a:schemeClr val="tx1"/>
                </a:solidFill>
              </a:rPr>
              <a:t>yasamintafakor@gmail.com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8B5FF-3DB1-95F2-5015-688666CC6D0B}"/>
              </a:ext>
            </a:extLst>
          </p:cNvPr>
          <p:cNvSpPr txBox="1"/>
          <p:nvPr/>
        </p:nvSpPr>
        <p:spPr>
          <a:xfrm>
            <a:off x="10141527" y="142504"/>
            <a:ext cx="19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sz="1400" dirty="0"/>
              <a:t>FINAL WORDS</a:t>
            </a:r>
          </a:p>
          <a:p>
            <a:pPr marL="0" algn="l" defTabSz="457200" eaLnBrk="1" latinLnBrk="0" hangingPunct="1"/>
            <a:r>
              <a:rPr lang="en-US" dirty="0"/>
              <a:t>20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B640-724B-B24C-D97A-2AC6E613C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5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7878-0767-44B9-24F5-970104A1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58A61-C16A-D94E-2BAA-541537E19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1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0B5E-1D79-5308-01B4-15AB090B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Non-parametric</a:t>
            </a:r>
          </a:p>
          <a:p>
            <a:pPr algn="ctr"/>
            <a:r>
              <a:rPr lang="en-US" sz="2000" dirty="0"/>
              <a:t>Supervised classifier</a:t>
            </a:r>
          </a:p>
          <a:p>
            <a:pPr algn="ctr"/>
            <a:r>
              <a:rPr lang="en-US" sz="2000" dirty="0"/>
              <a:t>How does it work? (lazy learning)</a:t>
            </a:r>
          </a:p>
          <a:p>
            <a:pPr algn="ctr"/>
            <a:r>
              <a:rPr lang="en-US" sz="2000" dirty="0"/>
              <a:t>Choosing the right 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BF95-0C16-D05F-8815-8C6E4C9C0206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KNN</a:t>
            </a:r>
          </a:p>
          <a:p>
            <a:pPr marL="0" algn="l" defTabSz="457200" eaLnBrk="1" latinLnBrk="0" hangingPunct="1"/>
            <a:r>
              <a:rPr lang="en-US" dirty="0"/>
              <a:t>02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57B17-ED28-68B9-5ABB-E1F2486C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581" y="3429000"/>
            <a:ext cx="3063891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40630-B153-10C4-9E8D-A5BB3C8F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28" y="4656914"/>
            <a:ext cx="5343769" cy="16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4D062C-345D-9633-E9A7-E383353ED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0BE4D-4AB1-5058-92AD-F20FD02CAA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dirty="0"/>
              <a:t>Easy to implement</a:t>
            </a:r>
          </a:p>
          <a:p>
            <a:pPr algn="ctr"/>
            <a:r>
              <a:rPr lang="en-US" dirty="0"/>
              <a:t>Adapts easily</a:t>
            </a:r>
          </a:p>
          <a:p>
            <a:pPr algn="ctr"/>
            <a:r>
              <a:rPr lang="en-US" dirty="0"/>
              <a:t>Few hyperparameters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2D338-71A8-BE05-DD01-F552402985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ctr"/>
            <a:r>
              <a:rPr lang="en-US" dirty="0"/>
              <a:t>Highly time consuming (single query = O(N) )</a:t>
            </a:r>
          </a:p>
          <a:p>
            <a:pPr algn="ctr"/>
            <a:r>
              <a:rPr lang="en-US" dirty="0"/>
              <a:t>Does not scale well </a:t>
            </a:r>
            <a:r>
              <a:rPr lang="en-US" dirty="0">
                <a:solidFill>
                  <a:schemeClr val="accent3"/>
                </a:solidFill>
              </a:rPr>
              <a:t>(specific DS : ‘ball-tree’)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Curse of dimensionality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Prone to overfit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989CD-E0F7-E297-6E04-8A7991D57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8CBC5D-D470-94D6-D375-FBB8AA75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2E84D-D800-A9D5-C312-22489E45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264DD-F414-4113-18A7-8F65DAA1A75E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KNN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03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3A376-028B-16C5-7259-E36671C7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110" y="5104173"/>
            <a:ext cx="2137469" cy="16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7878-0767-44B9-24F5-970104A1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58A61-C16A-D94E-2BAA-541537E19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E61-A39F-68F1-892B-6AABD532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0B5E-1D79-5308-01B4-15AB090B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Basic intuition</a:t>
            </a:r>
          </a:p>
          <a:p>
            <a:pPr algn="ctr"/>
            <a:r>
              <a:rPr lang="en-US" sz="2000" dirty="0"/>
              <a:t>Much faster – </a:t>
            </a:r>
            <a:r>
              <a:rPr lang="en-US" sz="2000" dirty="0">
                <a:solidFill>
                  <a:schemeClr val="accent3"/>
                </a:solidFill>
              </a:rPr>
              <a:t>each query = O(log N)</a:t>
            </a:r>
          </a:p>
          <a:p>
            <a:pPr algn="ctr"/>
            <a:r>
              <a:rPr lang="en-US" sz="2000" dirty="0"/>
              <a:t>Trade off between accuracy &amp; time</a:t>
            </a:r>
          </a:p>
          <a:p>
            <a:pPr algn="ctr"/>
            <a:r>
              <a:rPr lang="en-US" sz="2000" dirty="0">
                <a:solidFill>
                  <a:schemeClr val="accent3"/>
                </a:solidFill>
              </a:rPr>
              <a:t>KNN is not really an option to consider</a:t>
            </a:r>
          </a:p>
          <a:p>
            <a:pPr algn="ctr"/>
            <a:r>
              <a:rPr lang="en-US" sz="2000" dirty="0"/>
              <a:t>Different implementations such as: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Facebook’s </a:t>
            </a:r>
            <a:r>
              <a:rPr lang="en-US" sz="2000" dirty="0" err="1">
                <a:solidFill>
                  <a:schemeClr val="accent3"/>
                </a:solidFill>
              </a:rPr>
              <a:t>PySparseNN</a:t>
            </a:r>
            <a:r>
              <a:rPr lang="en-US" sz="2000" dirty="0">
                <a:solidFill>
                  <a:schemeClr val="tx1"/>
                </a:solidFill>
              </a:rPr>
              <a:t> (for sparse interaction matrices)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Spotify’s </a:t>
            </a:r>
            <a:r>
              <a:rPr lang="en-US" sz="2000" dirty="0">
                <a:solidFill>
                  <a:schemeClr val="accent3"/>
                </a:solidFill>
              </a:rPr>
              <a:t>annoy</a:t>
            </a:r>
            <a:r>
              <a:rPr lang="en-US" sz="2000" dirty="0">
                <a:solidFill>
                  <a:schemeClr val="tx1"/>
                </a:solidFill>
              </a:rPr>
              <a:t> (Approximate nearest neighbor, Oh YEAH)</a:t>
            </a:r>
          </a:p>
          <a:p>
            <a:pPr algn="ctr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8438D-DA6B-6D3C-C6AB-64497F4D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125" cy="1214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8CC42-C53C-BF36-92FA-D98DEF969FA1}"/>
              </a:ext>
            </a:extLst>
          </p:cNvPr>
          <p:cNvSpPr txBox="1"/>
          <p:nvPr/>
        </p:nvSpPr>
        <p:spPr>
          <a:xfrm>
            <a:off x="10141527" y="142504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eaLnBrk="1" latinLnBrk="0" hangingPunct="1"/>
            <a:r>
              <a:rPr lang="en-US" dirty="0"/>
              <a:t>ANN</a:t>
            </a:r>
            <a:endParaRPr lang="en-US" sz="3200" dirty="0"/>
          </a:p>
          <a:p>
            <a:pPr marL="0" algn="l" defTabSz="457200" eaLnBrk="1" latinLnBrk="0" hangingPunct="1"/>
            <a:r>
              <a:rPr lang="en-US" dirty="0"/>
              <a:t>04 </a:t>
            </a:r>
            <a:r>
              <a:rPr lang="fa-IR" dirty="0"/>
              <a:t> </a:t>
            </a:r>
            <a:r>
              <a:rPr lang="en-US" dirty="0"/>
              <a:t>of</a:t>
            </a:r>
            <a:r>
              <a:rPr lang="fa-IR" dirty="0"/>
              <a:t>  </a:t>
            </a: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3688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7878-0767-44B9-24F5-970104A1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58A61-C16A-D94E-2BAA-541537E19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{1ADDBB62-C7ED-2740-9B3B-2872D4BCADA3}tf10001120</Template>
  <TotalTime>6494</TotalTime>
  <Words>810</Words>
  <Application>Microsoft Macintosh PowerPoint</Application>
  <PresentationFormat>Widescreen</PresentationFormat>
  <Paragraphs>147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Gill Sans MT</vt:lpstr>
      <vt:lpstr>Helvetica Neue</vt:lpstr>
      <vt:lpstr>Open Sans</vt:lpstr>
      <vt:lpstr>Parcel</vt:lpstr>
      <vt:lpstr>ANN (Approximate Nearest Neighbor)</vt:lpstr>
      <vt:lpstr>introduction</vt:lpstr>
      <vt:lpstr>introduction</vt:lpstr>
      <vt:lpstr>KNN</vt:lpstr>
      <vt:lpstr>algorithm</vt:lpstr>
      <vt:lpstr>Pros &amp; cons</vt:lpstr>
      <vt:lpstr>ANN</vt:lpstr>
      <vt:lpstr>ANN</vt:lpstr>
      <vt:lpstr>How does it work?</vt:lpstr>
      <vt:lpstr>How does it work?</vt:lpstr>
      <vt:lpstr>PowerPoint Presentation</vt:lpstr>
      <vt:lpstr>Preprocess</vt:lpstr>
      <vt:lpstr>Preprocess</vt:lpstr>
      <vt:lpstr>Preprocess</vt:lpstr>
      <vt:lpstr>Preprocess</vt:lpstr>
      <vt:lpstr>Preprocess</vt:lpstr>
      <vt:lpstr>Preprocess</vt:lpstr>
      <vt:lpstr>Preprocess</vt:lpstr>
      <vt:lpstr>query</vt:lpstr>
      <vt:lpstr>Not great</vt:lpstr>
      <vt:lpstr>Improvements</vt:lpstr>
      <vt:lpstr>Trick I</vt:lpstr>
      <vt:lpstr>Trick I</vt:lpstr>
      <vt:lpstr>Trick II</vt:lpstr>
      <vt:lpstr>Trick II – the forest</vt:lpstr>
      <vt:lpstr>Trick II – union of the leaves</vt:lpstr>
      <vt:lpstr>Final step</vt:lpstr>
      <vt:lpstr>Final step</vt:lpstr>
      <vt:lpstr>Final step</vt:lpstr>
      <vt:lpstr>Final words</vt:lpstr>
      <vt:lpstr>refrences</vt:lpstr>
      <vt:lpstr>Thanks for your attention. 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Quasi-minimal residual algorithm</dc:title>
  <dc:creator>sari.heshmati@gmail.com</dc:creator>
  <cp:lastModifiedBy>sari.heshmati@gmail.com</cp:lastModifiedBy>
  <cp:revision>53</cp:revision>
  <dcterms:created xsi:type="dcterms:W3CDTF">2023-06-29T17:23:41Z</dcterms:created>
  <dcterms:modified xsi:type="dcterms:W3CDTF">2024-05-03T14:28:44Z</dcterms:modified>
</cp:coreProperties>
</file>